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&amp;MaxH=415&amp;imageVersion=default&amp;Q=95&amp;MT=DT20140325135910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57" r:id="rId5"/>
    <p:sldId id="260" r:id="rId6"/>
    <p:sldId id="261" r:id="rId7"/>
    <p:sldId id="264" r:id="rId8"/>
    <p:sldId id="263" r:id="rId9"/>
    <p:sldId id="272" r:id="rId10"/>
    <p:sldId id="267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Houmann Olesen" initials="MHO" lastIdx="1" clrIdx="0">
    <p:extLst>
      <p:ext uri="{19B8F6BF-5375-455C-9EA6-DF929625EA0E}">
        <p15:presenceInfo xmlns:p15="http://schemas.microsoft.com/office/powerpoint/2012/main" userId="95e3e9b22e91a2f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8DBAEB-9BF2-49CB-A0EC-4F40DEBF1596}" v="403" dt="2019-03-12T19:45:54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251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070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403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456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168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6888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3424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775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281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652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167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53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797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1937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99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7731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A4BD3-1C7A-49B3-81C1-F25A7CDB3A37}" type="datetimeFigureOut">
              <a:rPr lang="da-DK" smtClean="0"/>
              <a:t>14-03-2019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64CF72D-7019-4DEC-B418-2B3297D39E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998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&amp;MaxH=415&amp;imageVersion=default&amp;Q=95&amp;MT=DT20140325135910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A8EEC-925E-42D0-93D7-627D16684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da-DK" dirty="0">
                <a:solidFill>
                  <a:srgbClr val="FFFFFF"/>
                </a:solidFill>
              </a:rPr>
              <a:t>Skolen i midten af byen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E4D4DF3-D554-4CAE-85B5-43290BD42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321" y="2366622"/>
            <a:ext cx="5063705" cy="1794674"/>
          </a:xfrm>
        </p:spPr>
        <p:txBody>
          <a:bodyPr anchor="ctr">
            <a:normAutofit fontScale="92500" lnSpcReduction="20000"/>
          </a:bodyPr>
          <a:lstStyle/>
          <a:p>
            <a:pPr marL="0" indent="0" algn="l">
              <a:buNone/>
            </a:pPr>
            <a:endParaRPr lang="da-DK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da-DK" dirty="0">
                <a:solidFill>
                  <a:srgbClr val="FF0000"/>
                </a:solidFill>
              </a:rPr>
              <a:t>Udnytter vi vores centrale beliggenhed i byen?</a:t>
            </a:r>
          </a:p>
          <a:p>
            <a:pPr marL="0" indent="0" algn="l">
              <a:buNone/>
            </a:pPr>
            <a:r>
              <a:rPr lang="da-DK" dirty="0">
                <a:solidFill>
                  <a:srgbClr val="FF0000"/>
                </a:solidFill>
              </a:rPr>
              <a:t>Kan vi bruge vores bygninger og pladser til markedsføring og ”gratis” reklame?</a:t>
            </a:r>
          </a:p>
          <a:p>
            <a:pPr marL="0" indent="0" algn="l">
              <a:buNone/>
            </a:pPr>
            <a:r>
              <a:rPr lang="da-DK" dirty="0">
                <a:solidFill>
                  <a:srgbClr val="FF0000"/>
                </a:solidFill>
              </a:rPr>
              <a:t>Kan vi gøre yderligere for at tiltrække flere elever til skolen?</a:t>
            </a:r>
          </a:p>
          <a:p>
            <a:pPr marL="0" indent="0" algn="l">
              <a:buNone/>
            </a:pPr>
            <a:endParaRPr lang="da-DK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endParaRPr lang="da-DK" dirty="0">
              <a:solidFill>
                <a:srgbClr val="FF0000"/>
              </a:solidFill>
            </a:endParaRPr>
          </a:p>
          <a:p>
            <a:pPr algn="l"/>
            <a:endParaRPr lang="da-DK" dirty="0">
              <a:solidFill>
                <a:srgbClr val="1B1B1B"/>
              </a:solidFill>
            </a:endParaRP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0BE4373-6F58-41AD-A5C5-991FC3F4D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1787" y="981512"/>
            <a:ext cx="5821960" cy="948888"/>
          </a:xfrm>
        </p:spPr>
        <p:txBody>
          <a:bodyPr>
            <a:normAutofit fontScale="92500" lnSpcReduction="20000"/>
          </a:bodyPr>
          <a:lstStyle/>
          <a:p>
            <a:r>
              <a:rPr lang="da-DK" sz="4800" dirty="0"/>
              <a:t>Skolen i midtbyen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F38526C-9BCB-46C7-B59E-45F0EAAA6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30" y="235592"/>
            <a:ext cx="1342399" cy="163264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E2275ED-3AEB-40B9-8B3E-216AD1599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2756">
            <a:off x="5227680" y="2924817"/>
            <a:ext cx="6088367" cy="27051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92E7CC59-6E34-483F-BFFE-88616AA8902C}"/>
              </a:ext>
            </a:extLst>
          </p:cNvPr>
          <p:cNvSpPr txBox="1"/>
          <p:nvPr/>
        </p:nvSpPr>
        <p:spPr>
          <a:xfrm>
            <a:off x="431321" y="4597518"/>
            <a:ext cx="4014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Rekruttering af nye elever.</a:t>
            </a:r>
          </a:p>
          <a:p>
            <a:r>
              <a:rPr lang="da-DK" dirty="0"/>
              <a:t> </a:t>
            </a:r>
          </a:p>
          <a:p>
            <a:r>
              <a:rPr lang="da-DK" dirty="0"/>
              <a:t>Skabe opmærksomhed/nysgerrighed.</a:t>
            </a:r>
          </a:p>
          <a:p>
            <a:r>
              <a:rPr lang="da-DK" dirty="0"/>
              <a:t>  </a:t>
            </a:r>
          </a:p>
          <a:p>
            <a:r>
              <a:rPr lang="da-DK" dirty="0"/>
              <a:t>Åbne skolen op for byen.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D3CCE41-F2C6-4434-9B05-50E30E4F75CF}"/>
              </a:ext>
            </a:extLst>
          </p:cNvPr>
          <p:cNvSpPr txBox="1"/>
          <p:nvPr/>
        </p:nvSpPr>
        <p:spPr>
          <a:xfrm>
            <a:off x="431321" y="3816991"/>
            <a:ext cx="25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Formål:</a:t>
            </a:r>
          </a:p>
        </p:txBody>
      </p:sp>
    </p:spTree>
    <p:extLst>
      <p:ext uri="{BB962C8B-B14F-4D97-AF65-F5344CB8AC3E}">
        <p14:creationId xmlns:p14="http://schemas.microsoft.com/office/powerpoint/2010/main" val="232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F1D5B-1CD8-4536-9C7D-D6AB66F1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økonomiske overblik</a:t>
            </a:r>
          </a:p>
        </p:txBody>
      </p:sp>
      <p:pic>
        <p:nvPicPr>
          <p:cNvPr id="5" name="Pladsholder til indhold 4" descr="Et billede, der indeholder skærmbillede&#10;&#10;Automatisk oprettet beskrivelse">
            <a:extLst>
              <a:ext uri="{FF2B5EF4-FFF2-40B4-BE49-F238E27FC236}">
                <a16:creationId xmlns:a16="http://schemas.microsoft.com/office/drawing/2014/main" id="{C771E6F9-D387-4B06-BDD6-CBFFD562C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02" y="1559023"/>
            <a:ext cx="8071724" cy="4425337"/>
          </a:xfrm>
        </p:spPr>
      </p:pic>
    </p:spTree>
    <p:extLst>
      <p:ext uri="{BB962C8B-B14F-4D97-AF65-F5344CB8AC3E}">
        <p14:creationId xmlns:p14="http://schemas.microsoft.com/office/powerpoint/2010/main" val="320091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9D44E-A98B-49CA-BEC8-A4EA27E5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180" y="609600"/>
            <a:ext cx="8883940" cy="1320800"/>
          </a:xfrm>
        </p:spPr>
        <p:txBody>
          <a:bodyPr/>
          <a:lstStyle/>
          <a:p>
            <a:r>
              <a:rPr lang="da-DK" dirty="0"/>
              <a:t>Frederikshavn Gymnasium &amp; HF</a:t>
            </a:r>
            <a:br>
              <a:rPr lang="da-DK" dirty="0"/>
            </a:br>
            <a:r>
              <a:rPr lang="da-DK" dirty="0"/>
              <a:t>   En skole med vind i sejlet</a:t>
            </a:r>
          </a:p>
        </p:txBody>
      </p:sp>
      <p:pic>
        <p:nvPicPr>
          <p:cNvPr id="5" name="Pladsholder til indhold 4" descr="Et billede, der indeholder træ, udendørs, vej, gade&#10;&#10;Automatisk oprettet beskrivelse">
            <a:extLst>
              <a:ext uri="{FF2B5EF4-FFF2-40B4-BE49-F238E27FC236}">
                <a16:creationId xmlns:a16="http://schemas.microsoft.com/office/drawing/2014/main" id="{148DBA52-D178-4FA7-8A0C-813D1F655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2235200"/>
            <a:ext cx="7191375" cy="4318000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0B59177-189F-42A3-83A2-87546C493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2479675"/>
            <a:ext cx="35052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7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8" name="Isosceles Triangle 127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9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0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1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2" name="Isosceles Triangle 131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3" name="Isosceles Triangle 132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4" name="Pladsholder til indhold 7">
            <a:extLst>
              <a:ext uri="{FF2B5EF4-FFF2-40B4-BE49-F238E27FC236}">
                <a16:creationId xmlns:a16="http://schemas.microsoft.com/office/drawing/2014/main" id="{43506DD7-0626-49EA-AE22-6FF88D4A8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r="5701" b="2"/>
          <a:stretch/>
        </p:blipFill>
        <p:spPr>
          <a:xfrm>
            <a:off x="4058485" y="-7"/>
            <a:ext cx="5571724" cy="6276982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6" name="Pladsholder til indhold 5" descr="Et billede, der indeholder træ, udendørs, jord, bænk&#10;&#10;Automatisk oprettet beskrivelse">
            <a:extLst>
              <a:ext uri="{FF2B5EF4-FFF2-40B4-BE49-F238E27FC236}">
                <a16:creationId xmlns:a16="http://schemas.microsoft.com/office/drawing/2014/main" id="{403C34F3-D25E-4924-A93F-E696235A66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r="10533"/>
          <a:stretch/>
        </p:blipFill>
        <p:spPr>
          <a:xfrm>
            <a:off x="5457825" y="-4"/>
            <a:ext cx="6723542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3BA378-9649-4AEF-A5A7-E8B84F0E3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6489"/>
            <a:ext cx="3749061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 err="1"/>
              <a:t>Hvem</a:t>
            </a:r>
            <a:r>
              <a:rPr lang="en-US" sz="2200" dirty="0"/>
              <a:t> </a:t>
            </a:r>
            <a:r>
              <a:rPr lang="en-US" sz="2200" dirty="0" err="1"/>
              <a:t>kan</a:t>
            </a:r>
            <a:r>
              <a:rPr lang="en-US" sz="2200" dirty="0"/>
              <a:t> se, at der bag </a:t>
            </a:r>
            <a:r>
              <a:rPr lang="en-US" sz="2200" dirty="0" err="1"/>
              <a:t>disse</a:t>
            </a:r>
            <a:r>
              <a:rPr lang="en-US" sz="2200" dirty="0"/>
              <a:t> ruder </a:t>
            </a:r>
            <a:r>
              <a:rPr lang="en-US" sz="2200" dirty="0" err="1"/>
              <a:t>gemmer</a:t>
            </a:r>
            <a:r>
              <a:rPr lang="en-US" sz="2200" dirty="0"/>
              <a:t> sig et </a:t>
            </a:r>
            <a:r>
              <a:rPr lang="en-US" sz="2200" dirty="0" err="1"/>
              <a:t>helt</a:t>
            </a:r>
            <a:r>
              <a:rPr lang="en-US" sz="2200" dirty="0"/>
              <a:t> </a:t>
            </a:r>
            <a:r>
              <a:rPr lang="en-US" sz="2200" dirty="0" err="1"/>
              <a:t>fantastisk</a:t>
            </a:r>
            <a:r>
              <a:rPr lang="en-US" sz="2200" dirty="0"/>
              <a:t> </a:t>
            </a:r>
            <a:r>
              <a:rPr lang="en-US" sz="2200" dirty="0" err="1"/>
              <a:t>musikhus</a:t>
            </a:r>
            <a:r>
              <a:rPr lang="en-US" sz="2200" dirty="0"/>
              <a:t> </a:t>
            </a:r>
            <a:r>
              <a:rPr lang="en-US" sz="2200" dirty="0" err="1"/>
              <a:t>og</a:t>
            </a:r>
            <a:r>
              <a:rPr lang="en-US" sz="2200" dirty="0"/>
              <a:t> </a:t>
            </a:r>
            <a:r>
              <a:rPr lang="en-US" sz="2200" dirty="0" err="1"/>
              <a:t>lækkert</a:t>
            </a:r>
            <a:r>
              <a:rPr lang="en-US" sz="2200" dirty="0"/>
              <a:t> </a:t>
            </a:r>
            <a:r>
              <a:rPr lang="en-US" sz="2200" dirty="0" err="1"/>
              <a:t>fitnesscenter</a:t>
            </a:r>
            <a:r>
              <a:rPr lang="en-US" sz="2200" dirty="0"/>
              <a:t>?</a:t>
            </a:r>
          </a:p>
        </p:txBody>
      </p:sp>
      <p:sp>
        <p:nvSpPr>
          <p:cNvPr id="137" name="Isosceles Triangle 136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C7DBA124-483C-446B-A8DB-5D69F1D61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2795618"/>
            <a:ext cx="3749061" cy="30052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Lad </a:t>
            </a:r>
            <a:r>
              <a:rPr lang="en-US" sz="1600" dirty="0" err="1"/>
              <a:t>os</a:t>
            </a:r>
            <a:r>
              <a:rPr lang="en-US" sz="1600" dirty="0"/>
              <a:t> </a:t>
            </a:r>
            <a:r>
              <a:rPr lang="en-US" sz="1600" dirty="0" err="1"/>
              <a:t>hjælpe</a:t>
            </a:r>
            <a:r>
              <a:rPr lang="en-US" sz="1600" dirty="0"/>
              <a:t> folk </a:t>
            </a:r>
            <a:r>
              <a:rPr lang="en-US" sz="1600" dirty="0" err="1"/>
              <a:t>lidt</a:t>
            </a:r>
            <a:r>
              <a:rPr lang="en-US" sz="1600" dirty="0"/>
              <a:t> </a:t>
            </a:r>
            <a:r>
              <a:rPr lang="en-US" sz="1600" dirty="0" err="1"/>
              <a:t>på</a:t>
            </a:r>
            <a:r>
              <a:rPr lang="en-US" sz="1600" dirty="0"/>
              <a:t> </a:t>
            </a:r>
            <a:r>
              <a:rPr lang="en-US" sz="1600" dirty="0" err="1"/>
              <a:t>vej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Vække</a:t>
            </a:r>
            <a:r>
              <a:rPr lang="en-US" sz="1600" dirty="0"/>
              <a:t> </a:t>
            </a:r>
            <a:r>
              <a:rPr lang="en-US" sz="1600" dirty="0" err="1"/>
              <a:t>nysgerrigheden</a:t>
            </a:r>
            <a:r>
              <a:rPr lang="en-US" sz="1600" dirty="0"/>
              <a:t>. </a:t>
            </a:r>
          </a:p>
          <a:p>
            <a:r>
              <a:rPr lang="en-US" sz="1600" dirty="0" err="1"/>
              <a:t>Øge</a:t>
            </a:r>
            <a:r>
              <a:rPr lang="en-US" sz="1600" dirty="0"/>
              <a:t> </a:t>
            </a:r>
            <a:r>
              <a:rPr lang="en-US" sz="1600" dirty="0" err="1"/>
              <a:t>opmærksomheden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hurtig</a:t>
            </a:r>
            <a:r>
              <a:rPr lang="en-US" sz="1600" dirty="0"/>
              <a:t>, let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billig</a:t>
            </a:r>
            <a:r>
              <a:rPr lang="en-US" sz="1600" dirty="0"/>
              <a:t> </a:t>
            </a:r>
            <a:r>
              <a:rPr lang="en-US" sz="1600" dirty="0" err="1"/>
              <a:t>løsning</a:t>
            </a:r>
            <a:r>
              <a:rPr lang="en-US" sz="1600" dirty="0"/>
              <a:t> </a:t>
            </a:r>
            <a:r>
              <a:rPr lang="en-US" sz="1600" dirty="0" err="1"/>
              <a:t>kunne</a:t>
            </a:r>
            <a:r>
              <a:rPr lang="en-US" sz="1600" dirty="0"/>
              <a:t> </a:t>
            </a:r>
            <a:r>
              <a:rPr lang="en-US" sz="1600" dirty="0" err="1"/>
              <a:t>være</a:t>
            </a:r>
            <a:r>
              <a:rPr lang="en-US" sz="1600" dirty="0"/>
              <a:t> </a:t>
            </a:r>
            <a:r>
              <a:rPr lang="en-US" sz="1600" dirty="0" err="1"/>
              <a:t>folie</a:t>
            </a:r>
            <a:r>
              <a:rPr lang="en-US" sz="1600" dirty="0"/>
              <a:t>…</a:t>
            </a:r>
          </a:p>
        </p:txBody>
      </p:sp>
      <p:pic>
        <p:nvPicPr>
          <p:cNvPr id="10" name="Billede 9" descr="Et billede, der indeholder hylde, væg, indendørs, gulv&#10;&#10;Automatisk oprettet beskrivelse">
            <a:extLst>
              <a:ext uri="{FF2B5EF4-FFF2-40B4-BE49-F238E27FC236}">
                <a16:creationId xmlns:a16="http://schemas.microsoft.com/office/drawing/2014/main" id="{63C82817-5798-40F9-91DC-80DFE6FF7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8459"/>
            <a:ext cx="7320491" cy="685800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B44B233D-E63F-472C-AA75-9DBBE24C9688}"/>
              </a:ext>
            </a:extLst>
          </p:cNvPr>
          <p:cNvSpPr txBox="1"/>
          <p:nvPr/>
        </p:nvSpPr>
        <p:spPr>
          <a:xfrm rot="20254527">
            <a:off x="5989738" y="2265028"/>
            <a:ext cx="5335399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4400" b="1" dirty="0"/>
              <a:t>Vi bruger allerede denne løsning på biblioteket.</a:t>
            </a:r>
          </a:p>
        </p:txBody>
      </p:sp>
    </p:spTree>
    <p:extLst>
      <p:ext uri="{BB962C8B-B14F-4D97-AF65-F5344CB8AC3E}">
        <p14:creationId xmlns:p14="http://schemas.microsoft.com/office/powerpoint/2010/main" val="34977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11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1" name="Pladsholder til indhold 5" descr="Et billede, der indeholder loft, indendørs, væg, gulv&#10;&#10;Automatisk oprettet beskrivelse">
            <a:extLst>
              <a:ext uri="{FF2B5EF4-FFF2-40B4-BE49-F238E27FC236}">
                <a16:creationId xmlns:a16="http://schemas.microsoft.com/office/drawing/2014/main" id="{B9839808-67F1-41E3-8BD9-943322C000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" b="229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9656330-BA09-4BAA-BD5A-0075D5F8F4D6}"/>
              </a:ext>
            </a:extLst>
          </p:cNvPr>
          <p:cNvSpPr txBox="1"/>
          <p:nvPr/>
        </p:nvSpPr>
        <p:spPr>
          <a:xfrm>
            <a:off x="637564" y="889233"/>
            <a:ext cx="7306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dirty="0"/>
              <a:t>Hvad nu hvis væggene kunne tale og fortælle om livet på gymnasiet</a:t>
            </a:r>
          </a:p>
        </p:txBody>
      </p:sp>
      <p:pic>
        <p:nvPicPr>
          <p:cNvPr id="10" name="Billede 9" descr="Et billede, der indeholder person, mand&#10;&#10;Automatisk oprettet beskrivelse">
            <a:extLst>
              <a:ext uri="{FF2B5EF4-FFF2-40B4-BE49-F238E27FC236}">
                <a16:creationId xmlns:a16="http://schemas.microsoft.com/office/drawing/2014/main" id="{42A6C0A9-364A-4026-971E-7AB9DABFF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1" y="1496635"/>
            <a:ext cx="10698395" cy="5154142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49" name="Billede 48" descr="Et billede, der indeholder galleri&#10;&#10;Automatisk oprettet beskrivelse">
            <a:extLst>
              <a:ext uri="{FF2B5EF4-FFF2-40B4-BE49-F238E27FC236}">
                <a16:creationId xmlns:a16="http://schemas.microsoft.com/office/drawing/2014/main" id="{FFF6845A-94CB-46A3-A64A-945771A03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8" y="1495372"/>
            <a:ext cx="11086258" cy="515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2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5677EC-69DC-4F62-95D2-68E58B33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13732"/>
            <a:ext cx="8596668" cy="1116668"/>
          </a:xfrm>
        </p:spPr>
        <p:txBody>
          <a:bodyPr/>
          <a:lstStyle/>
          <a:p>
            <a:r>
              <a:rPr lang="da-DK" dirty="0"/>
              <a:t>     </a:t>
            </a:r>
            <a:r>
              <a:rPr lang="da-DK" sz="3200" b="1" dirty="0">
                <a:solidFill>
                  <a:srgbClr val="FF0000"/>
                </a:solidFill>
              </a:rPr>
              <a:t>359 meter udstillingsvindue i midtbyen</a:t>
            </a:r>
          </a:p>
        </p:txBody>
      </p:sp>
      <p:pic>
        <p:nvPicPr>
          <p:cNvPr id="5" name="Pladsholder til indhold 4" descr="Et billede, der indeholder tekst, elektronik, kort&#10;&#10;Automatisk oprettet beskrivelse">
            <a:extLst>
              <a:ext uri="{FF2B5EF4-FFF2-40B4-BE49-F238E27FC236}">
                <a16:creationId xmlns:a16="http://schemas.microsoft.com/office/drawing/2014/main" id="{3791ECCC-811A-4732-9AD9-6741BEA9B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0" y="1833384"/>
            <a:ext cx="10222584" cy="4687528"/>
          </a:xfrm>
        </p:spPr>
      </p:pic>
      <p:pic>
        <p:nvPicPr>
          <p:cNvPr id="4" name="Billede 3" descr="Et billede, der indeholder tekst, kort&#10;&#10;Automatisk oprettet beskrivelse">
            <a:extLst>
              <a:ext uri="{FF2B5EF4-FFF2-40B4-BE49-F238E27FC236}">
                <a16:creationId xmlns:a16="http://schemas.microsoft.com/office/drawing/2014/main" id="{71E07CBB-698E-416B-BF1A-A7B9716BC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45" y="1210253"/>
            <a:ext cx="6905625" cy="4834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lede 6" descr="Et billede, der indeholder kort, tekst&#10;&#10;Automatisk oprettet beskrivelse">
            <a:extLst>
              <a:ext uri="{FF2B5EF4-FFF2-40B4-BE49-F238E27FC236}">
                <a16:creationId xmlns:a16="http://schemas.microsoft.com/office/drawing/2014/main" id="{C658785C-FDBB-4FA1-9C74-5B326BE45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52" y="1996537"/>
            <a:ext cx="6891724" cy="452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028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Billede 4" descr="Et billede, der indeholder bil, trafik, udendørs, travl&#10;&#10;Automatisk oprettet beskrivelse">
            <a:extLst>
              <a:ext uri="{FF2B5EF4-FFF2-40B4-BE49-F238E27FC236}">
                <a16:creationId xmlns:a16="http://schemas.microsoft.com/office/drawing/2014/main" id="{9090DD28-2A40-4058-B8C7-0FEB02F26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" b="10519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2F9A13-E144-44AE-8AD0-58D16492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504825"/>
            <a:ext cx="4569803" cy="24098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dirty="0"/>
              <a:t>Der </a:t>
            </a:r>
            <a:r>
              <a:rPr lang="en-US" sz="4200" dirty="0" err="1"/>
              <a:t>kører</a:t>
            </a:r>
            <a:r>
              <a:rPr lang="en-US" sz="4200" dirty="0"/>
              <a:t> </a:t>
            </a:r>
            <a:r>
              <a:rPr lang="en-US" sz="4200" dirty="0" err="1"/>
              <a:t>dagligt</a:t>
            </a:r>
            <a:r>
              <a:rPr lang="en-US" sz="4200" dirty="0"/>
              <a:t> </a:t>
            </a:r>
            <a:r>
              <a:rPr lang="en-US" sz="4200" dirty="0" err="1"/>
              <a:t>omkring</a:t>
            </a:r>
            <a:r>
              <a:rPr lang="en-US" sz="4200" dirty="0"/>
              <a:t> 4000 </a:t>
            </a:r>
            <a:r>
              <a:rPr lang="en-US" sz="4200" dirty="0" err="1"/>
              <a:t>biler</a:t>
            </a:r>
            <a:r>
              <a:rPr lang="en-US" sz="4200" dirty="0"/>
              <a:t> </a:t>
            </a:r>
            <a:r>
              <a:rPr lang="en-US" sz="4200" dirty="0" err="1"/>
              <a:t>forbi</a:t>
            </a:r>
            <a:r>
              <a:rPr lang="en-US" sz="4200" dirty="0"/>
              <a:t> </a:t>
            </a:r>
            <a:r>
              <a:rPr lang="en-US" sz="4200" dirty="0" err="1"/>
              <a:t>skolen</a:t>
            </a:r>
            <a:r>
              <a:rPr lang="en-US" sz="4200" dirty="0"/>
              <a:t>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A18415-0704-431B-8F44-FB194A2BD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4050832"/>
            <a:ext cx="5787516" cy="109689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Udnytter</a:t>
            </a:r>
            <a:r>
              <a:rPr lang="en-US" sz="5400" b="1" dirty="0">
                <a:solidFill>
                  <a:schemeClr val="bg1"/>
                </a:solidFill>
              </a:rPr>
              <a:t> vi det?</a:t>
            </a:r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2351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8A999-A151-4E86-81B1-6A01CC647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484" y="609600"/>
            <a:ext cx="2930518" cy="1320800"/>
          </a:xfrm>
        </p:spPr>
        <p:txBody>
          <a:bodyPr anchor="ctr">
            <a:normAutofit/>
          </a:bodyPr>
          <a:lstStyle/>
          <a:p>
            <a:r>
              <a:rPr lang="da-DK" sz="3300" dirty="0"/>
              <a:t>Skiltning langs Barfredsvej.</a:t>
            </a:r>
          </a:p>
        </p:txBody>
      </p:sp>
      <p:pic>
        <p:nvPicPr>
          <p:cNvPr id="4" name="Billede 3" descr="Et billede, der indeholder træ&#10;&#10;Automatisk oprettet beskrivelse">
            <a:extLst>
              <a:ext uri="{FF2B5EF4-FFF2-40B4-BE49-F238E27FC236}">
                <a16:creationId xmlns:a16="http://schemas.microsoft.com/office/drawing/2014/main" id="{84C950E6-7AE0-4B54-85CE-4F6806B57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r="30055" b="1"/>
          <a:stretch/>
        </p:blipFill>
        <p:spPr>
          <a:xfrm rot="5400000">
            <a:off x="-122177" y="983447"/>
            <a:ext cx="5371751" cy="4624057"/>
          </a:xfrm>
          <a:prstGeom prst="rect">
            <a:avLst/>
          </a:prstGeom>
        </p:spPr>
      </p:pic>
      <p:pic>
        <p:nvPicPr>
          <p:cNvPr id="9" name="Billede 8" descr="Et billede, der indeholder bygning, udendørs, græs, skilt&#10;&#10;Automatisk oprettet beskrivelse">
            <a:extLst>
              <a:ext uri="{FF2B5EF4-FFF2-40B4-BE49-F238E27FC236}">
                <a16:creationId xmlns:a16="http://schemas.microsoft.com/office/drawing/2014/main" id="{0515FC16-AE8F-4249-852C-2135B0B10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91" y="578900"/>
            <a:ext cx="1461093" cy="537175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8C70EB-7322-45B5-9FD6-4E49BAE71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484" y="2160589"/>
            <a:ext cx="4310534" cy="388077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I </a:t>
            </a:r>
            <a:r>
              <a:rPr lang="en-US" sz="2800" dirty="0" err="1"/>
              <a:t>dag</a:t>
            </a:r>
            <a:r>
              <a:rPr lang="en-US" sz="2800" dirty="0"/>
              <a:t> </a:t>
            </a:r>
            <a:r>
              <a:rPr lang="en-US" sz="2800" dirty="0" err="1"/>
              <a:t>præsenterer</a:t>
            </a:r>
            <a:r>
              <a:rPr lang="en-US" sz="2800" dirty="0"/>
              <a:t> vi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selv</a:t>
            </a:r>
            <a:r>
              <a:rPr lang="en-US" sz="2800" dirty="0"/>
              <a:t> </a:t>
            </a:r>
            <a:r>
              <a:rPr lang="en-US" sz="2800" dirty="0" err="1"/>
              <a:t>således</a:t>
            </a:r>
            <a:r>
              <a:rPr lang="en-US" sz="2800" dirty="0"/>
              <a:t>.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 err="1"/>
              <a:t>Flotte</a:t>
            </a:r>
            <a:r>
              <a:rPr lang="en-US" sz="2600" dirty="0"/>
              <a:t> </a:t>
            </a:r>
            <a:r>
              <a:rPr lang="en-US" sz="2600" dirty="0" err="1"/>
              <a:t>stilsikre</a:t>
            </a:r>
            <a:r>
              <a:rPr lang="en-US" sz="2600" dirty="0"/>
              <a:t> </a:t>
            </a:r>
            <a:r>
              <a:rPr lang="en-US" sz="2600" dirty="0" err="1"/>
              <a:t>pylonskilte</a:t>
            </a:r>
            <a:r>
              <a:rPr lang="en-US" sz="2600" dirty="0"/>
              <a:t> </a:t>
            </a:r>
            <a:r>
              <a:rPr lang="en-US" sz="2600" dirty="0" err="1"/>
              <a:t>skaber</a:t>
            </a:r>
            <a:r>
              <a:rPr lang="en-US" sz="2600" dirty="0"/>
              <a:t> </a:t>
            </a:r>
            <a:r>
              <a:rPr lang="en-US" sz="2600" dirty="0" err="1"/>
              <a:t>opmærksomhed</a:t>
            </a:r>
            <a:r>
              <a:rPr lang="en-US" sz="2600" dirty="0"/>
              <a:t>.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da-DK" sz="1600" dirty="0"/>
              <a:t>Pylon i </a:t>
            </a:r>
            <a:r>
              <a:rPr lang="da-DK" sz="1600" dirty="0" err="1"/>
              <a:t>elipseform</a:t>
            </a:r>
            <a:r>
              <a:rPr lang="da-DK" sz="1600" dirty="0"/>
              <a:t>, uden logo og tekst.</a:t>
            </a:r>
          </a:p>
          <a:p>
            <a:pPr>
              <a:lnSpc>
                <a:spcPct val="90000"/>
              </a:lnSpc>
            </a:pPr>
            <a:r>
              <a:rPr lang="da-DK" sz="1600" dirty="0"/>
              <a:t>Str. 100 x 150 cm. kr. 6.900,-</a:t>
            </a:r>
          </a:p>
          <a:p>
            <a:pPr>
              <a:lnSpc>
                <a:spcPct val="90000"/>
              </a:lnSpc>
            </a:pPr>
            <a:r>
              <a:rPr lang="da-DK" sz="1600" dirty="0"/>
              <a:t>Str. 125 x 150 cm. kr. 9.700,-</a:t>
            </a:r>
          </a:p>
          <a:p>
            <a:pPr>
              <a:lnSpc>
                <a:spcPct val="90000"/>
              </a:lnSpc>
            </a:pPr>
            <a:r>
              <a:rPr lang="da-DK" sz="1600" dirty="0"/>
              <a:t>Str. 100 x 200 cm. kr. 8.200,-</a:t>
            </a:r>
          </a:p>
          <a:p>
            <a:pPr>
              <a:lnSpc>
                <a:spcPct val="90000"/>
              </a:lnSpc>
            </a:pPr>
            <a:r>
              <a:rPr lang="da-DK" sz="1600" dirty="0"/>
              <a:t>Str. 125 x 200 cm. kr. 9.975,-</a:t>
            </a:r>
          </a:p>
          <a:p>
            <a:pPr>
              <a:lnSpc>
                <a:spcPct val="90000"/>
              </a:lnSpc>
            </a:pPr>
            <a:r>
              <a:rPr lang="da-DK" sz="1600" dirty="0"/>
              <a:t>Priserne er ekskl. moms.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endParaRPr lang="en-US" sz="700" dirty="0"/>
          </a:p>
          <a:p>
            <a:pPr marL="0" indent="0">
              <a:lnSpc>
                <a:spcPct val="90000"/>
              </a:lnSpc>
              <a:buNone/>
            </a:pPr>
            <a:endParaRPr lang="en-US" sz="700" dirty="0"/>
          </a:p>
        </p:txBody>
      </p:sp>
      <p:pic>
        <p:nvPicPr>
          <p:cNvPr id="5" name="Billede 4" descr="Et billede, der indeholder træ, græs, udendørs&#10;&#10;Automatisk oprettet beskrivelse">
            <a:extLst>
              <a:ext uri="{FF2B5EF4-FFF2-40B4-BE49-F238E27FC236}">
                <a16:creationId xmlns:a16="http://schemas.microsoft.com/office/drawing/2014/main" id="{08EF45BB-72AD-42A0-B824-4F90CD11C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0" y="796954"/>
            <a:ext cx="4160941" cy="494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0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CB791-011B-4120-8604-BE9426D8F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græs, udendørs, himmel, felt&#10;&#10;Automatisk oprettet beskrivelse">
            <a:extLst>
              <a:ext uri="{FF2B5EF4-FFF2-40B4-BE49-F238E27FC236}">
                <a16:creationId xmlns:a16="http://schemas.microsoft.com/office/drawing/2014/main" id="{35F9BE26-7793-44C9-8209-3047A5941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25059"/>
            <a:ext cx="8387338" cy="620788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1A6CA84-81F0-49D4-83B9-CE939B9EEF7F}"/>
              </a:ext>
            </a:extLst>
          </p:cNvPr>
          <p:cNvSpPr txBox="1"/>
          <p:nvPr/>
        </p:nvSpPr>
        <p:spPr>
          <a:xfrm>
            <a:off x="9563099" y="857250"/>
            <a:ext cx="2194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Sportspladsen som den ser ud i denne tid..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2761354-B34B-44A2-BBEF-D974C4DB2328}"/>
              </a:ext>
            </a:extLst>
          </p:cNvPr>
          <p:cNvSpPr txBox="1"/>
          <p:nvPr/>
        </p:nvSpPr>
        <p:spPr>
          <a:xfrm>
            <a:off x="9652959" y="2932981"/>
            <a:ext cx="21048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I dag bliver sportspladsen kun brugt af skolens egne elever til traditionel idræt.</a:t>
            </a:r>
          </a:p>
        </p:txBody>
      </p:sp>
    </p:spTree>
    <p:extLst>
      <p:ext uri="{BB962C8B-B14F-4D97-AF65-F5344CB8AC3E}">
        <p14:creationId xmlns:p14="http://schemas.microsoft.com/office/powerpoint/2010/main" val="13767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4" descr="Et billede, der indeholder græs, udendørs, himmel, felt&#10;&#10;Automatisk oprettet beskrivelse">
            <a:extLst>
              <a:ext uri="{FF2B5EF4-FFF2-40B4-BE49-F238E27FC236}">
                <a16:creationId xmlns:a16="http://schemas.microsoft.com/office/drawing/2014/main" id="{540A5B27-0AD1-4D75-96C6-4008F917D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r="10249"/>
          <a:stretch/>
        </p:blipFill>
        <p:spPr>
          <a:xfrm>
            <a:off x="3713521" y="-42256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145861-1A79-4F72-8643-1A746FE2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da-DK" dirty="0"/>
              <a:t>Hvad nu hvis..</a:t>
            </a:r>
          </a:p>
        </p:txBody>
      </p:sp>
      <p:sp>
        <p:nvSpPr>
          <p:cNvPr id="53" name="Content Placeholder 9">
            <a:extLst>
              <a:ext uri="{FF2B5EF4-FFF2-40B4-BE49-F238E27FC236}">
                <a16:creationId xmlns:a16="http://schemas.microsoft.com/office/drawing/2014/main" id="{7B84B9AD-C24F-4B78-9437-7891C752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81125"/>
            <a:ext cx="4538134" cy="548534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endParaRPr lang="en-US" sz="7400" dirty="0"/>
          </a:p>
          <a:p>
            <a:pPr>
              <a:lnSpc>
                <a:spcPct val="90000"/>
              </a:lnSpc>
            </a:pPr>
            <a:r>
              <a:rPr lang="en-US" sz="7400" dirty="0" err="1"/>
              <a:t>Sportspladsen</a:t>
            </a:r>
            <a:r>
              <a:rPr lang="en-US" sz="7400" dirty="0"/>
              <a:t> </a:t>
            </a:r>
            <a:r>
              <a:rPr lang="en-US" sz="7400" dirty="0" err="1"/>
              <a:t>blev</a:t>
            </a:r>
            <a:r>
              <a:rPr lang="en-US" sz="7400" dirty="0"/>
              <a:t> </a:t>
            </a:r>
            <a:r>
              <a:rPr lang="en-US" sz="7400" dirty="0" err="1"/>
              <a:t>renoveret</a:t>
            </a:r>
            <a:r>
              <a:rPr lang="en-US" sz="7400" dirty="0"/>
              <a:t> </a:t>
            </a:r>
            <a:r>
              <a:rPr lang="en-US" sz="7400" dirty="0" err="1"/>
              <a:t>og</a:t>
            </a:r>
            <a:r>
              <a:rPr lang="en-US" sz="7400" dirty="0"/>
              <a:t> </a:t>
            </a:r>
            <a:r>
              <a:rPr lang="en-US" sz="7400" dirty="0" err="1"/>
              <a:t>fremstod</a:t>
            </a:r>
            <a:r>
              <a:rPr lang="en-US" sz="7400" dirty="0"/>
              <a:t> </a:t>
            </a:r>
            <a:r>
              <a:rPr lang="en-US" sz="7400" dirty="0" err="1"/>
              <a:t>moderne</a:t>
            </a:r>
            <a:r>
              <a:rPr lang="en-US" sz="7400" dirty="0"/>
              <a:t> - (3500m2 </a:t>
            </a:r>
            <a:r>
              <a:rPr lang="en-US" sz="7400" dirty="0" err="1"/>
              <a:t>stort</a:t>
            </a:r>
            <a:r>
              <a:rPr lang="en-US" sz="7400" dirty="0"/>
              <a:t> Reklameskilt).</a:t>
            </a:r>
          </a:p>
          <a:p>
            <a:pPr>
              <a:lnSpc>
                <a:spcPct val="90000"/>
              </a:lnSpc>
            </a:pPr>
            <a:endParaRPr lang="en-US" sz="7400" dirty="0"/>
          </a:p>
          <a:p>
            <a:pPr>
              <a:lnSpc>
                <a:spcPct val="90000"/>
              </a:lnSpc>
            </a:pPr>
            <a:r>
              <a:rPr lang="en-US" sz="7400" dirty="0" err="1"/>
              <a:t>Sportspladsen</a:t>
            </a:r>
            <a:r>
              <a:rPr lang="en-US" sz="7400" dirty="0"/>
              <a:t> </a:t>
            </a:r>
            <a:r>
              <a:rPr lang="en-US" sz="7400" dirty="0" err="1"/>
              <a:t>kunne</a:t>
            </a:r>
            <a:r>
              <a:rPr lang="en-US" sz="7400" dirty="0"/>
              <a:t> </a:t>
            </a:r>
            <a:r>
              <a:rPr lang="en-US" sz="7400" dirty="0" err="1"/>
              <a:t>bruges</a:t>
            </a:r>
            <a:r>
              <a:rPr lang="en-US" sz="7400" dirty="0"/>
              <a:t> </a:t>
            </a:r>
            <a:r>
              <a:rPr lang="en-US" sz="7400" dirty="0" err="1"/>
              <a:t>tværfagligt</a:t>
            </a:r>
            <a:r>
              <a:rPr lang="en-US" sz="7400" dirty="0"/>
              <a:t> </a:t>
            </a:r>
            <a:r>
              <a:rPr lang="en-US" sz="7400" dirty="0" err="1"/>
              <a:t>til</a:t>
            </a:r>
            <a:r>
              <a:rPr lang="en-US" sz="7400" dirty="0"/>
              <a:t> </a:t>
            </a:r>
            <a:r>
              <a:rPr lang="en-US" sz="7400" dirty="0" err="1"/>
              <a:t>undervisning</a:t>
            </a:r>
            <a:r>
              <a:rPr lang="en-US" sz="7400" dirty="0"/>
              <a:t> </a:t>
            </a:r>
            <a:r>
              <a:rPr lang="en-US" sz="7400" dirty="0" err="1"/>
              <a:t>i</a:t>
            </a:r>
            <a:r>
              <a:rPr lang="en-US" sz="7400" dirty="0"/>
              <a:t> </a:t>
            </a:r>
            <a:r>
              <a:rPr lang="en-US" sz="7400" dirty="0" err="1"/>
              <a:t>f.eks</a:t>
            </a:r>
            <a:r>
              <a:rPr lang="en-US" sz="7400" dirty="0"/>
              <a:t>. </a:t>
            </a:r>
            <a:r>
              <a:rPr lang="en-US" sz="7400" dirty="0" err="1"/>
              <a:t>idræt</a:t>
            </a:r>
            <a:r>
              <a:rPr lang="en-US" sz="7400" dirty="0"/>
              <a:t>, </a:t>
            </a:r>
            <a:r>
              <a:rPr lang="en-US" sz="7400" dirty="0" err="1"/>
              <a:t>biologi</a:t>
            </a:r>
            <a:r>
              <a:rPr lang="en-US" sz="7400" dirty="0"/>
              <a:t> </a:t>
            </a:r>
            <a:r>
              <a:rPr lang="en-US" sz="7400" dirty="0" err="1"/>
              <a:t>og</a:t>
            </a:r>
            <a:r>
              <a:rPr lang="en-US" sz="7400" dirty="0"/>
              <a:t> </a:t>
            </a:r>
            <a:r>
              <a:rPr lang="en-US" sz="7400" dirty="0" err="1"/>
              <a:t>fysik</a:t>
            </a:r>
            <a:r>
              <a:rPr lang="en-US" sz="7400" dirty="0"/>
              <a:t>.</a:t>
            </a:r>
          </a:p>
          <a:p>
            <a:pPr>
              <a:lnSpc>
                <a:spcPct val="90000"/>
              </a:lnSpc>
            </a:pPr>
            <a:endParaRPr lang="en-US" sz="7400" dirty="0"/>
          </a:p>
          <a:p>
            <a:pPr>
              <a:lnSpc>
                <a:spcPct val="90000"/>
              </a:lnSpc>
            </a:pPr>
            <a:r>
              <a:rPr lang="en-US" sz="7400" dirty="0" err="1"/>
              <a:t>Sportspladsen</a:t>
            </a:r>
            <a:r>
              <a:rPr lang="en-US" sz="7400" dirty="0"/>
              <a:t> </a:t>
            </a:r>
            <a:r>
              <a:rPr lang="en-US" sz="7400" dirty="0" err="1"/>
              <a:t>kunne</a:t>
            </a:r>
            <a:r>
              <a:rPr lang="en-US" sz="7400" dirty="0"/>
              <a:t> </a:t>
            </a:r>
            <a:r>
              <a:rPr lang="en-US" sz="7400" dirty="0" err="1"/>
              <a:t>benyttes</a:t>
            </a:r>
            <a:r>
              <a:rPr lang="en-US" sz="7400" dirty="0"/>
              <a:t> </a:t>
            </a:r>
            <a:r>
              <a:rPr lang="en-US" sz="7400" dirty="0" err="1"/>
              <a:t>af</a:t>
            </a:r>
            <a:r>
              <a:rPr lang="en-US" sz="7400" dirty="0"/>
              <a:t> </a:t>
            </a:r>
            <a:r>
              <a:rPr lang="en-US" sz="7400" dirty="0" err="1"/>
              <a:t>foreninger</a:t>
            </a:r>
            <a:r>
              <a:rPr lang="en-US" sz="7400" dirty="0"/>
              <a:t> </a:t>
            </a:r>
            <a:r>
              <a:rPr lang="en-US" sz="7400" dirty="0" err="1"/>
              <a:t>f.eks</a:t>
            </a:r>
            <a:r>
              <a:rPr lang="en-US" sz="7400" dirty="0"/>
              <a:t>. FFI </a:t>
            </a:r>
            <a:r>
              <a:rPr lang="en-US" sz="7400" dirty="0" err="1"/>
              <a:t>Håndbold</a:t>
            </a:r>
            <a:r>
              <a:rPr lang="en-US" sz="7400" dirty="0"/>
              <a:t> </a:t>
            </a:r>
            <a:r>
              <a:rPr lang="en-US" sz="7400" dirty="0" err="1"/>
              <a:t>til</a:t>
            </a:r>
            <a:r>
              <a:rPr lang="en-US" sz="7400" dirty="0"/>
              <a:t> </a:t>
            </a:r>
            <a:r>
              <a:rPr lang="en-US" sz="7400" dirty="0" err="1"/>
              <a:t>beachhåndbold</a:t>
            </a:r>
            <a:r>
              <a:rPr lang="en-US" sz="7400" dirty="0"/>
              <a:t>.</a:t>
            </a:r>
          </a:p>
          <a:p>
            <a:pPr>
              <a:lnSpc>
                <a:spcPct val="90000"/>
              </a:lnSpc>
            </a:pPr>
            <a:endParaRPr lang="en-US" sz="7400" dirty="0"/>
          </a:p>
          <a:p>
            <a:pPr>
              <a:lnSpc>
                <a:spcPct val="90000"/>
              </a:lnSpc>
            </a:pPr>
            <a:r>
              <a:rPr lang="en-US" sz="7400" dirty="0"/>
              <a:t>Vi </a:t>
            </a:r>
            <a:r>
              <a:rPr lang="en-US" sz="7400" dirty="0" err="1"/>
              <a:t>tydeliggjorde</a:t>
            </a:r>
            <a:r>
              <a:rPr lang="en-US" sz="7400" dirty="0"/>
              <a:t> at </a:t>
            </a:r>
            <a:r>
              <a:rPr lang="en-US" sz="7400" dirty="0" err="1"/>
              <a:t>sportspladsen</a:t>
            </a:r>
            <a:r>
              <a:rPr lang="en-US" sz="7400" dirty="0"/>
              <a:t> </a:t>
            </a:r>
            <a:r>
              <a:rPr lang="en-US" sz="7400" dirty="0" err="1"/>
              <a:t>tilhører</a:t>
            </a:r>
            <a:r>
              <a:rPr lang="en-US" sz="7400" dirty="0"/>
              <a:t> </a:t>
            </a:r>
            <a:r>
              <a:rPr lang="en-US" sz="7400" dirty="0" err="1"/>
              <a:t>gymnasiet</a:t>
            </a:r>
            <a:r>
              <a:rPr lang="en-US" sz="7400" dirty="0"/>
              <a:t>, med logo </a:t>
            </a:r>
            <a:r>
              <a:rPr lang="en-US" sz="7400" dirty="0" err="1"/>
              <a:t>i</a:t>
            </a:r>
            <a:r>
              <a:rPr lang="en-US" sz="7400" dirty="0"/>
              <a:t> </a:t>
            </a:r>
            <a:r>
              <a:rPr lang="en-US" sz="7400" dirty="0" err="1"/>
              <a:t>banerne</a:t>
            </a:r>
            <a:r>
              <a:rPr lang="en-US" sz="7400" dirty="0"/>
              <a:t> </a:t>
            </a:r>
            <a:r>
              <a:rPr lang="en-US" sz="7400" dirty="0" err="1"/>
              <a:t>og</a:t>
            </a:r>
            <a:r>
              <a:rPr lang="en-US" sz="7400" dirty="0"/>
              <a:t> </a:t>
            </a:r>
            <a:r>
              <a:rPr lang="en-US" sz="7400" dirty="0" err="1"/>
              <a:t>flagstang</a:t>
            </a:r>
            <a:r>
              <a:rPr lang="en-US" sz="7400" dirty="0"/>
              <a:t> med </a:t>
            </a:r>
            <a:r>
              <a:rPr lang="en-US" sz="7400" dirty="0" err="1"/>
              <a:t>logoflag</a:t>
            </a:r>
            <a:r>
              <a:rPr lang="en-US" sz="7400" dirty="0"/>
              <a:t>.</a:t>
            </a:r>
          </a:p>
          <a:p>
            <a:pPr>
              <a:lnSpc>
                <a:spcPct val="90000"/>
              </a:lnSpc>
            </a:pPr>
            <a:endParaRPr lang="en-US" sz="7400" dirty="0"/>
          </a:p>
          <a:p>
            <a:pPr>
              <a:lnSpc>
                <a:spcPct val="90000"/>
              </a:lnSpc>
            </a:pPr>
            <a:endParaRPr lang="en-US" sz="7400" dirty="0"/>
          </a:p>
          <a:p>
            <a:pPr>
              <a:lnSpc>
                <a:spcPct val="90000"/>
              </a:lnSpc>
            </a:pPr>
            <a:endParaRPr lang="en-US" sz="74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/>
              <a:t> 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04D1AA1-4081-40D5-BC0E-1E79646DD71E}"/>
              </a:ext>
            </a:extLst>
          </p:cNvPr>
          <p:cNvSpPr txBox="1"/>
          <p:nvPr/>
        </p:nvSpPr>
        <p:spPr>
          <a:xfrm>
            <a:off x="5980913" y="759125"/>
            <a:ext cx="476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i="1" dirty="0">
                <a:solidFill>
                  <a:srgbClr val="FF0000"/>
                </a:solidFill>
              </a:rPr>
              <a:t>Hvad kan vi opnå med dette?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BF1B541-2B21-4441-A446-4890CE8DD77B}"/>
              </a:ext>
            </a:extLst>
          </p:cNvPr>
          <p:cNvSpPr txBox="1"/>
          <p:nvPr/>
        </p:nvSpPr>
        <p:spPr>
          <a:xfrm>
            <a:off x="5981350" y="1930400"/>
            <a:ext cx="338648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Opmærksomhed - Rekruttering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29C7E3F-CD66-46BD-9432-400F41FB4A40}"/>
              </a:ext>
            </a:extLst>
          </p:cNvPr>
          <p:cNvSpPr txBox="1"/>
          <p:nvPr/>
        </p:nvSpPr>
        <p:spPr>
          <a:xfrm>
            <a:off x="5981351" y="3101675"/>
            <a:ext cx="33864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Flere aktive timer på pladsen 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48FF482-B0F4-4935-A804-2975268DC495}"/>
              </a:ext>
            </a:extLst>
          </p:cNvPr>
          <p:cNvSpPr txBox="1"/>
          <p:nvPr/>
        </p:nvSpPr>
        <p:spPr>
          <a:xfrm>
            <a:off x="5983854" y="4219275"/>
            <a:ext cx="42332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Åbne skolen op for byen - Rekruttering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0F7FC04-D744-48FC-9A58-592B432B2B64}"/>
              </a:ext>
            </a:extLst>
          </p:cNvPr>
          <p:cNvSpPr txBox="1"/>
          <p:nvPr/>
        </p:nvSpPr>
        <p:spPr>
          <a:xfrm>
            <a:off x="6035522" y="5352176"/>
            <a:ext cx="42332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Opmærksomhed - Rekruttering</a:t>
            </a:r>
          </a:p>
        </p:txBody>
      </p:sp>
    </p:spTree>
    <p:extLst>
      <p:ext uri="{BB962C8B-B14F-4D97-AF65-F5344CB8AC3E}">
        <p14:creationId xmlns:p14="http://schemas.microsoft.com/office/powerpoint/2010/main" val="3675191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 uiExpand="1" build="p"/>
      <p:bldP spid="6" grpId="0"/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2572E-44FC-4E50-82B8-35E4AF89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elektronik, kredsløb&#10;&#10;Automatisk genereret beskrivelse">
            <a:extLst>
              <a:ext uri="{FF2B5EF4-FFF2-40B4-BE49-F238E27FC236}">
                <a16:creationId xmlns:a16="http://schemas.microsoft.com/office/drawing/2014/main" id="{E7A511B3-6A92-4E41-8F5D-045338588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786" cy="6858000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65E2C24-DEEC-4340-953A-F498571B98F4}"/>
              </a:ext>
            </a:extLst>
          </p:cNvPr>
          <p:cNvSpPr txBox="1"/>
          <p:nvPr/>
        </p:nvSpPr>
        <p:spPr>
          <a:xfrm>
            <a:off x="200025" y="438150"/>
            <a:ext cx="443558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dirty="0"/>
              <a:t>Nyt sportsanlæg bestående af:</a:t>
            </a:r>
          </a:p>
          <a:p>
            <a:pPr marL="285750" indent="-285750">
              <a:buFontTx/>
              <a:buChar char="-"/>
            </a:pPr>
            <a:r>
              <a:rPr lang="da-DK" dirty="0"/>
              <a:t>1stk. 100 meter bane</a:t>
            </a:r>
          </a:p>
          <a:p>
            <a:pPr marL="285750" indent="-285750">
              <a:buFontTx/>
              <a:buChar char="-"/>
            </a:pPr>
            <a:r>
              <a:rPr lang="da-DK" dirty="0"/>
              <a:t>2 stk. længdespringsbaner</a:t>
            </a:r>
          </a:p>
          <a:p>
            <a:pPr marL="285750" indent="-285750">
              <a:buFontTx/>
              <a:buChar char="-"/>
            </a:pPr>
            <a:r>
              <a:rPr lang="da-DK" dirty="0"/>
              <a:t>1 stk. højdespringsareal</a:t>
            </a:r>
          </a:p>
          <a:p>
            <a:pPr marL="285750" indent="-285750">
              <a:buFontTx/>
              <a:buChar char="-"/>
            </a:pPr>
            <a:r>
              <a:rPr lang="da-DK" dirty="0"/>
              <a:t>4 stk. </a:t>
            </a:r>
            <a:r>
              <a:rPr lang="da-DK" dirty="0" err="1"/>
              <a:t>beachvollybaner</a:t>
            </a:r>
            <a:endParaRPr lang="da-DK" dirty="0"/>
          </a:p>
          <a:p>
            <a:pPr marL="285750" indent="-285750">
              <a:buFontTx/>
              <a:buChar char="-"/>
            </a:pPr>
            <a:r>
              <a:rPr lang="da-DK" dirty="0"/>
              <a:t>1 stk. multibane med basketball, hockey, fodbold og håndbold.</a:t>
            </a:r>
          </a:p>
          <a:p>
            <a:pPr marL="285750" indent="-285750">
              <a:buFontTx/>
              <a:buChar char="-"/>
            </a:pPr>
            <a:r>
              <a:rPr lang="da-DK" dirty="0"/>
              <a:t>1 stk. crossfitcenter på ca. 400m2</a:t>
            </a:r>
          </a:p>
        </p:txBody>
      </p:sp>
      <p:pic>
        <p:nvPicPr>
          <p:cNvPr id="4" name="Billede 3" descr="Et billede, der indeholder himmel, udendørs, jord&#10;&#10;Automatisk genereret beskrivelse">
            <a:extLst>
              <a:ext uri="{FF2B5EF4-FFF2-40B4-BE49-F238E27FC236}">
                <a16:creationId xmlns:a16="http://schemas.microsoft.com/office/drawing/2014/main" id="{1863B784-DBCD-4608-BA6E-6ADFD6442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30" y="78967"/>
            <a:ext cx="8049370" cy="6226417"/>
          </a:xfrm>
          <a:prstGeom prst="rect">
            <a:avLst/>
          </a:prstGeom>
        </p:spPr>
      </p:pic>
      <p:pic>
        <p:nvPicPr>
          <p:cNvPr id="8" name="Billede 7" descr="Et billede, der indeholder træ, udendørs, himmel, sport&#10;&#10;Automatisk genereret beskrivelse">
            <a:extLst>
              <a:ext uri="{FF2B5EF4-FFF2-40B4-BE49-F238E27FC236}">
                <a16:creationId xmlns:a16="http://schemas.microsoft.com/office/drawing/2014/main" id="{289B7AC0-DB74-4B6A-A349-9792D6F67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30" y="-1"/>
            <a:ext cx="8049370" cy="677903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BB5BD67-4638-48B0-A91D-05CE8633A1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30" y="-1"/>
            <a:ext cx="8049370" cy="6858000"/>
          </a:xfrm>
          <a:prstGeom prst="rect">
            <a:avLst/>
          </a:prstGeom>
        </p:spPr>
      </p:pic>
      <p:pic>
        <p:nvPicPr>
          <p:cNvPr id="14" name="Billede 13" descr="Et billede, der indeholder himmel, sport, atletik, udendørs&#10;&#10;Automatisk genereret beskrivelse">
            <a:extLst>
              <a:ext uri="{FF2B5EF4-FFF2-40B4-BE49-F238E27FC236}">
                <a16:creationId xmlns:a16="http://schemas.microsoft.com/office/drawing/2014/main" id="{8A05B6B3-6533-41DB-89A5-D8083E5B87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1366">
            <a:off x="5176323" y="1270000"/>
            <a:ext cx="5849166" cy="375337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048A2B07-74F3-4776-B7C0-655D4F6960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3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5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385</Words>
  <Application>Microsoft Office PowerPoint</Application>
  <PresentationFormat>Widescreen</PresentationFormat>
  <Paragraphs>78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Skolen i midten af byen</vt:lpstr>
      <vt:lpstr>Hvem kan se, at der bag disse ruder gemmer sig et helt fantastisk musikhus og lækkert fitnesscenter?</vt:lpstr>
      <vt:lpstr>PowerPoint-præsentation</vt:lpstr>
      <vt:lpstr>     359 meter udstillingsvindue i midtbyen</vt:lpstr>
      <vt:lpstr>Der kører dagligt omkring 4000 biler forbi skolen.</vt:lpstr>
      <vt:lpstr>Skiltning langs Barfredsvej.</vt:lpstr>
      <vt:lpstr>PowerPoint-præsentation</vt:lpstr>
      <vt:lpstr>Hvad nu hvis..</vt:lpstr>
      <vt:lpstr>PowerPoint-præsentation</vt:lpstr>
      <vt:lpstr>Det økonomiske overblik</vt:lpstr>
      <vt:lpstr>Frederikshavn Gymnasium &amp; HF    En skole med vind i sejlet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Skolen i midten af byen</dc:title>
  <dc:creator>Michael Houmann Olesen</dc:creator>
  <cp:lastModifiedBy>Lene Juul Petersen</cp:lastModifiedBy>
  <cp:revision>11</cp:revision>
  <dcterms:created xsi:type="dcterms:W3CDTF">2019-03-05T12:29:10Z</dcterms:created>
  <dcterms:modified xsi:type="dcterms:W3CDTF">2019-03-14T10:10:42Z</dcterms:modified>
</cp:coreProperties>
</file>